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0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 varScale="1">
        <p:scale>
          <a:sx n="111" d="100"/>
          <a:sy n="111" d="100"/>
        </p:scale>
        <p:origin x="-161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85C51C-644C-4EEF-8DED-B9E659BEA32B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E98630-D9EE-4EA7-88FF-D5D0EB8D4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7424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E98630-D9EE-4EA7-88FF-D5D0EB8D4FB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0186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2954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sz="5300" dirty="0" smtClean="0"/>
              <a:t>RESPONSIBILITY ACCOUNTING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/>
              <a:t>By</a:t>
            </a:r>
          </a:p>
          <a:p>
            <a:r>
              <a:rPr lang="en-US" b="1" dirty="0" err="1" smtClean="0">
                <a:solidFill>
                  <a:srgbClr val="C00000"/>
                </a:solidFill>
              </a:rPr>
              <a:t>Dr.J.SUNDARARAJ</a:t>
            </a:r>
            <a:endParaRPr lang="en-US" b="1" dirty="0" smtClean="0">
              <a:solidFill>
                <a:srgbClr val="C00000"/>
              </a:solidFill>
            </a:endParaRPr>
          </a:p>
          <a:p>
            <a:r>
              <a:rPr lang="en-US" b="1" dirty="0" smtClean="0"/>
              <a:t>Associate Professor</a:t>
            </a:r>
          </a:p>
          <a:p>
            <a:r>
              <a:rPr lang="en-US" b="1" dirty="0" smtClean="0"/>
              <a:t>Department </a:t>
            </a:r>
            <a:r>
              <a:rPr lang="en-US" b="1" dirty="0"/>
              <a:t>of Commerce</a:t>
            </a:r>
          </a:p>
          <a:p>
            <a:r>
              <a:rPr lang="en-US" b="1" dirty="0" smtClean="0"/>
              <a:t>Annamali University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1711201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623476"/>
          </a:xfrm>
        </p:spPr>
        <p:txBody>
          <a:bodyPr>
            <a:normAutofit/>
          </a:bodyPr>
          <a:lstStyle/>
          <a:p>
            <a:r>
              <a:rPr lang="en-US" b="1" dirty="0"/>
              <a:t>Limitations of Responsibility Accounting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60073"/>
            <a:ext cx="8229600" cy="2521528"/>
          </a:xfrm>
        </p:spPr>
        <p:txBody>
          <a:bodyPr/>
          <a:lstStyle/>
          <a:p>
            <a:pPr lvl="0"/>
            <a:r>
              <a:rPr lang="en-US" dirty="0"/>
              <a:t>Failure of support of top management</a:t>
            </a:r>
          </a:p>
          <a:p>
            <a:pPr lvl="0"/>
            <a:r>
              <a:rPr lang="en-US" dirty="0"/>
              <a:t>Unorganized structure of the organization</a:t>
            </a:r>
          </a:p>
          <a:p>
            <a:pPr lvl="0"/>
            <a:r>
              <a:rPr lang="en-US" dirty="0"/>
              <a:t>Unrealistic goals</a:t>
            </a:r>
          </a:p>
          <a:p>
            <a:pPr lvl="0"/>
            <a:r>
              <a:rPr lang="en-US" dirty="0"/>
              <a:t>Defective reporting system</a:t>
            </a:r>
          </a:p>
          <a:p>
            <a:pPr lvl="0"/>
            <a:r>
              <a:rPr lang="en-US" dirty="0"/>
              <a:t>Impact of </a:t>
            </a:r>
            <a:r>
              <a:rPr lang="en-US" dirty="0" err="1"/>
              <a:t>behavioural</a:t>
            </a:r>
            <a:r>
              <a:rPr lang="en-US" dirty="0"/>
              <a:t> </a:t>
            </a:r>
            <a:r>
              <a:rPr lang="en-US" dirty="0" smtClean="0"/>
              <a:t>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30786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/>
              <a:t>Famning</a:t>
            </a:r>
            <a:r>
              <a:rPr lang="en-US" dirty="0"/>
              <a:t>, David. </a:t>
            </a:r>
            <a:r>
              <a:rPr lang="en-US" i="1" dirty="0"/>
              <a:t>Responsibility Accounting in Handbook of Management Accounting .</a:t>
            </a:r>
            <a:r>
              <a:rPr lang="en-US" dirty="0"/>
              <a:t> England : Gower Publishing Co., 1983.</a:t>
            </a:r>
          </a:p>
          <a:p>
            <a:r>
              <a:rPr lang="en-US" dirty="0" err="1"/>
              <a:t>Horngren</a:t>
            </a:r>
            <a:r>
              <a:rPr lang="en-US" dirty="0"/>
              <a:t>, Charles T., </a:t>
            </a:r>
            <a:r>
              <a:rPr lang="en-US" dirty="0" err="1"/>
              <a:t>Srikant</a:t>
            </a:r>
            <a:r>
              <a:rPr lang="en-US" dirty="0"/>
              <a:t> M. Dater, George Foster, </a:t>
            </a:r>
            <a:r>
              <a:rPr lang="en-US" dirty="0" err="1"/>
              <a:t>Madhav</a:t>
            </a:r>
            <a:r>
              <a:rPr lang="en-US" dirty="0"/>
              <a:t> </a:t>
            </a:r>
            <a:r>
              <a:rPr lang="en-US" dirty="0" err="1"/>
              <a:t>Rajan</a:t>
            </a:r>
            <a:r>
              <a:rPr lang="en-US" dirty="0"/>
              <a:t>, and Christopher </a:t>
            </a:r>
            <a:r>
              <a:rPr lang="en-US" dirty="0" err="1"/>
              <a:t>Ittner</a:t>
            </a:r>
            <a:r>
              <a:rPr lang="en-US" dirty="0"/>
              <a:t>. </a:t>
            </a:r>
            <a:r>
              <a:rPr lang="en-US" i="1" dirty="0"/>
              <a:t>Cost Accounting: A Managerial Emphasis.</a:t>
            </a:r>
            <a:r>
              <a:rPr lang="en-US" dirty="0"/>
              <a:t> 13. New York : Pearson, 2015.</a:t>
            </a:r>
          </a:p>
          <a:p>
            <a:r>
              <a:rPr lang="en-US" dirty="0" err="1"/>
              <a:t>Lal</a:t>
            </a:r>
            <a:r>
              <a:rPr lang="en-US" dirty="0"/>
              <a:t> Nigam B.M., and </a:t>
            </a:r>
            <a:r>
              <a:rPr lang="en-US" dirty="0" err="1"/>
              <a:t>G.L.Sharma</a:t>
            </a:r>
            <a:r>
              <a:rPr lang="en-US" dirty="0"/>
              <a:t> . </a:t>
            </a:r>
            <a:r>
              <a:rPr lang="en-US" i="1" dirty="0"/>
              <a:t>Practical Costing.</a:t>
            </a:r>
            <a:r>
              <a:rPr lang="en-US" dirty="0"/>
              <a:t> Mumbai : Himalaya Publishing House, 2006.</a:t>
            </a:r>
          </a:p>
          <a:p>
            <a:r>
              <a:rPr lang="en-US" dirty="0" err="1"/>
              <a:t>Saxena</a:t>
            </a:r>
            <a:r>
              <a:rPr lang="en-US" dirty="0"/>
              <a:t> , and </a:t>
            </a:r>
            <a:r>
              <a:rPr lang="en-US" dirty="0" err="1"/>
              <a:t>Vashist</a:t>
            </a:r>
            <a:r>
              <a:rPr lang="en-US" dirty="0"/>
              <a:t>. </a:t>
            </a:r>
            <a:r>
              <a:rPr lang="en-US" i="1" dirty="0"/>
              <a:t>Cost and Management Accounting .</a:t>
            </a:r>
            <a:r>
              <a:rPr lang="en-US" dirty="0"/>
              <a:t> New Delhi : </a:t>
            </a:r>
            <a:r>
              <a:rPr lang="en-US" dirty="0" err="1"/>
              <a:t>Suiltan</a:t>
            </a:r>
            <a:r>
              <a:rPr lang="en-US" dirty="0"/>
              <a:t> Chand and Sons , 2008.</a:t>
            </a:r>
          </a:p>
        </p:txBody>
      </p:sp>
    </p:spTree>
    <p:extLst>
      <p:ext uri="{BB962C8B-B14F-4D97-AF65-F5344CB8AC3E}">
        <p14:creationId xmlns:p14="http://schemas.microsoft.com/office/powerpoint/2010/main" val="9609506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Thank You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9526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Concept of responsibility accounting, </a:t>
            </a:r>
          </a:p>
          <a:p>
            <a:pPr lvl="0"/>
            <a:r>
              <a:rPr lang="en-US" dirty="0"/>
              <a:t>Steps in Establishing/Designing Responsibility Accounting System </a:t>
            </a:r>
          </a:p>
          <a:p>
            <a:pPr lvl="0"/>
            <a:r>
              <a:rPr lang="en-US" dirty="0"/>
              <a:t>Benefits/Advantages/Merits/Uses of responsibility accounting</a:t>
            </a:r>
          </a:p>
          <a:p>
            <a:pPr lvl="0"/>
            <a:r>
              <a:rPr lang="en-US" dirty="0"/>
              <a:t>Limitations of Responsibility Accounting</a:t>
            </a:r>
          </a:p>
          <a:p>
            <a:pPr lvl="0"/>
            <a:r>
              <a:rPr lang="en-US" dirty="0"/>
              <a:t>Essentials of Success Of Responsibility Accounting</a:t>
            </a:r>
          </a:p>
        </p:txBody>
      </p:sp>
    </p:spTree>
    <p:extLst>
      <p:ext uri="{BB962C8B-B14F-4D97-AF65-F5344CB8AC3E}">
        <p14:creationId xmlns:p14="http://schemas.microsoft.com/office/powerpoint/2010/main" val="37663895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Concept of Responsibility Accounting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/>
              <a:t>The framework of responsibility accounting was developed by </a:t>
            </a:r>
            <a:r>
              <a:rPr lang="en-US" b="1" dirty="0"/>
              <a:t>Professor A.J.E. </a:t>
            </a:r>
            <a:r>
              <a:rPr lang="en-US" b="1" dirty="0" err="1"/>
              <a:t>Sorgdrager</a:t>
            </a:r>
            <a:r>
              <a:rPr lang="en-US" dirty="0"/>
              <a:t> titled “</a:t>
            </a:r>
            <a:r>
              <a:rPr lang="en-US" dirty="0" err="1"/>
              <a:t>Particularisation</a:t>
            </a:r>
            <a:r>
              <a:rPr lang="en-US" dirty="0"/>
              <a:t> of Indirect Costs”. </a:t>
            </a:r>
          </a:p>
          <a:p>
            <a:pPr algn="just"/>
            <a:r>
              <a:rPr lang="en-US" dirty="0"/>
              <a:t>Responsibility accounting is a cost accounting system established on a responsibility </a:t>
            </a:r>
            <a:r>
              <a:rPr lang="en-US" dirty="0" smtClean="0"/>
              <a:t>basis</a:t>
            </a:r>
          </a:p>
          <a:p>
            <a:pPr algn="just"/>
            <a:r>
              <a:rPr lang="en-US" dirty="0"/>
              <a:t>Responsibility accounting is a method of budgeting and performance reporting created around the structure of the organization. </a:t>
            </a:r>
            <a:endParaRPr lang="en-US" dirty="0" smtClean="0"/>
          </a:p>
          <a:p>
            <a:pPr algn="just"/>
            <a:r>
              <a:rPr lang="en-US" dirty="0"/>
              <a:t>Responsibility accounting is a method of budgeting and performance reporting created around the structure of the organization.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4436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Defintion</a:t>
            </a:r>
            <a:r>
              <a:rPr lang="en-US" dirty="0" smtClean="0"/>
              <a:t>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Responsibility accounting is a system of accounting that recognizes various responsibility </a:t>
            </a:r>
            <a:r>
              <a:rPr lang="en-US" dirty="0" err="1"/>
              <a:t>centres</a:t>
            </a:r>
            <a:r>
              <a:rPr lang="en-US" dirty="0"/>
              <a:t> throughout the organization and reflects the plans and actions of each of these </a:t>
            </a:r>
            <a:r>
              <a:rPr lang="en-US" dirty="0" err="1"/>
              <a:t>centres</a:t>
            </a:r>
            <a:r>
              <a:rPr lang="en-US" dirty="0"/>
              <a:t> by assigning particular revenues and cost to the one having the pertinent responsibility. It is also called profitability accounting and activity accounting.”</a:t>
            </a:r>
          </a:p>
          <a:p>
            <a:pPr marL="0" indent="0" algn="r">
              <a:buNone/>
            </a:pPr>
            <a:r>
              <a:rPr lang="en-US" dirty="0" smtClean="0"/>
              <a:t>-</a:t>
            </a:r>
            <a:r>
              <a:rPr lang="en-US" b="1" dirty="0" smtClean="0"/>
              <a:t>Charles </a:t>
            </a:r>
            <a:r>
              <a:rPr lang="en-US" b="1" dirty="0"/>
              <a:t>T </a:t>
            </a:r>
            <a:r>
              <a:rPr lang="en-US" b="1" dirty="0" err="1"/>
              <a:t>Horngren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89326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 “Responsibility accounting as that type of management accounting that collects and reports both planned and actual accounting information in terms of responsibility </a:t>
            </a:r>
            <a:r>
              <a:rPr lang="en-US" dirty="0" err="1"/>
              <a:t>centre</a:t>
            </a:r>
            <a:r>
              <a:rPr lang="en-US" dirty="0"/>
              <a:t>”.</a:t>
            </a:r>
          </a:p>
          <a:p>
            <a:pPr algn="just">
              <a:buFontTx/>
              <a:buChar char="-"/>
            </a:pPr>
            <a:r>
              <a:rPr lang="en-US" b="1" dirty="0" smtClean="0"/>
              <a:t>Robert </a:t>
            </a:r>
            <a:r>
              <a:rPr lang="en-US" b="1" dirty="0"/>
              <a:t>N </a:t>
            </a:r>
            <a:r>
              <a:rPr lang="en-US" b="1" dirty="0" smtClean="0"/>
              <a:t>Antony</a:t>
            </a:r>
            <a:endParaRPr lang="en-US" b="1" dirty="0"/>
          </a:p>
          <a:p>
            <a:pPr algn="just"/>
            <a:r>
              <a:rPr lang="en-US" dirty="0"/>
              <a:t>“A method of accounting in which costs are identified with persons assigned to their control rather than with producers or functions”.</a:t>
            </a:r>
          </a:p>
          <a:p>
            <a:pPr marL="0" indent="0" algn="r">
              <a:buNone/>
            </a:pPr>
            <a:r>
              <a:rPr lang="en-US" b="1" dirty="0"/>
              <a:t>-Eric I Kohler</a:t>
            </a:r>
            <a:endParaRPr lang="en-US" dirty="0"/>
          </a:p>
          <a:p>
            <a:pPr algn="just"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572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Meaning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/>
              <a:t>In simple words, it could be described </a:t>
            </a:r>
            <a:r>
              <a:rPr lang="en-US" b="1" i="1" dirty="0"/>
              <a:t>as a system of collecting and reporting accounting data on the basis of managerial level.</a:t>
            </a:r>
            <a:r>
              <a:rPr lang="en-US" dirty="0"/>
              <a:t>  </a:t>
            </a:r>
          </a:p>
          <a:p>
            <a:pPr algn="just"/>
            <a:r>
              <a:rPr lang="en-US" b="1" i="1" dirty="0"/>
              <a:t>Responsibility accounting is the approach to accountability- identification of cost, with the persons responsible for their incurrence. Performance is evaluated by assigned responsibilities. Reporting on performance is on the lines of organizational structure.  There is a separate report for each box of the organization chart.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50912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/>
              <a:t>Responsibility accounting is an arrangement under which managers are given decision making authority and are made responsible for their area of assigned activity occurring within a specific department/division of the company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23435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7"/>
            <a:ext cx="8229600" cy="1519567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	</a:t>
            </a:r>
            <a:r>
              <a:rPr lang="en-US" dirty="0"/>
              <a:t/>
            </a:r>
            <a:br>
              <a:rPr lang="en-US" dirty="0"/>
            </a:br>
            <a:r>
              <a:rPr lang="en-US" sz="4900" b="1" dirty="0"/>
              <a:t>4.2 Steps in Establishing/Designing Responsibility Accounting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1474"/>
            <a:ext cx="8229600" cy="29718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b="1" dirty="0">
                <a:solidFill>
                  <a:srgbClr val="C00000"/>
                </a:solidFill>
              </a:rPr>
              <a:t>Establishing Responsibility </a:t>
            </a:r>
            <a:r>
              <a:rPr lang="en-US" sz="2800" b="1" dirty="0" smtClean="0">
                <a:solidFill>
                  <a:srgbClr val="C00000"/>
                </a:solidFill>
              </a:rPr>
              <a:t>Centers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1" dirty="0">
                <a:solidFill>
                  <a:srgbClr val="C00000"/>
                </a:solidFill>
              </a:rPr>
              <a:t>Limits to Controllable </a:t>
            </a:r>
            <a:r>
              <a:rPr lang="en-US" sz="2800" b="1" dirty="0" smtClean="0">
                <a:solidFill>
                  <a:srgbClr val="C00000"/>
                </a:solidFill>
              </a:rPr>
              <a:t>Costs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1" dirty="0">
                <a:solidFill>
                  <a:srgbClr val="C00000"/>
                </a:solidFill>
              </a:rPr>
              <a:t>Flexible </a:t>
            </a:r>
            <a:r>
              <a:rPr lang="en-US" sz="2800" b="1" dirty="0" smtClean="0">
                <a:solidFill>
                  <a:srgbClr val="C00000"/>
                </a:solidFill>
              </a:rPr>
              <a:t>Budgeting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1" dirty="0" smtClean="0">
                <a:solidFill>
                  <a:srgbClr val="C00000"/>
                </a:solidFill>
              </a:rPr>
              <a:t>Performance </a:t>
            </a:r>
            <a:r>
              <a:rPr lang="en-US" sz="3200" b="1" dirty="0">
                <a:solidFill>
                  <a:srgbClr val="C00000"/>
                </a:solidFill>
              </a:rPr>
              <a:t>Reporting</a:t>
            </a:r>
            <a:endParaRPr lang="en-US" sz="2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40514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7"/>
            <a:ext cx="8229600" cy="1706603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Merits/Advantages/ Uses/Benefits of Responsibility Accounting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6576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/>
              <a:t>Performance </a:t>
            </a:r>
            <a:r>
              <a:rPr lang="en-US" b="1" dirty="0" smtClean="0"/>
              <a:t>Evaluation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Delegating </a:t>
            </a:r>
            <a:r>
              <a:rPr lang="en-US" b="1" dirty="0" smtClean="0"/>
              <a:t>Authority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Motivation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Corrective </a:t>
            </a:r>
            <a:r>
              <a:rPr lang="en-US" b="1" dirty="0" smtClean="0"/>
              <a:t>Action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Management </a:t>
            </a:r>
            <a:r>
              <a:rPr lang="en-US" b="1" dirty="0"/>
              <a:t>by </a:t>
            </a:r>
            <a:r>
              <a:rPr lang="en-US" b="1" dirty="0" smtClean="0"/>
              <a:t>Objectives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Management </a:t>
            </a:r>
            <a:r>
              <a:rPr lang="en-US" b="1" dirty="0"/>
              <a:t>by </a:t>
            </a:r>
            <a:r>
              <a:rPr lang="en-US" b="1" dirty="0" smtClean="0"/>
              <a:t>Exception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High Morale and Efficiency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19228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35</TotalTime>
  <Words>481</Words>
  <Application>Microsoft Office PowerPoint</Application>
  <PresentationFormat>On-screen Show (4:3)</PresentationFormat>
  <Paragraphs>54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Flow</vt:lpstr>
      <vt:lpstr> RESPONSIBILITY ACCOUNTING </vt:lpstr>
      <vt:lpstr>Content </vt:lpstr>
      <vt:lpstr>The Concept of Responsibility Accounting </vt:lpstr>
      <vt:lpstr>Defintion: </vt:lpstr>
      <vt:lpstr>PowerPoint Presentation</vt:lpstr>
      <vt:lpstr>Meaning </vt:lpstr>
      <vt:lpstr>PowerPoint Presentation</vt:lpstr>
      <vt:lpstr>  4.2 Steps in Establishing/Designing Responsibility Accounting System</vt:lpstr>
      <vt:lpstr>Merits/Advantages/ Uses/Benefits of Responsibility Accounting</vt:lpstr>
      <vt:lpstr>Limitations of Responsibility Accounting</vt:lpstr>
      <vt:lpstr>Reference </vt:lpstr>
      <vt:lpstr>Thank You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RESPONSIBILITY ACCOUNTING </dc:title>
  <dc:creator>SUNDARARAJ.J</dc:creator>
  <cp:lastModifiedBy>User</cp:lastModifiedBy>
  <cp:revision>4</cp:revision>
  <dcterms:created xsi:type="dcterms:W3CDTF">2006-08-16T00:00:00Z</dcterms:created>
  <dcterms:modified xsi:type="dcterms:W3CDTF">2020-04-08T00:18:37Z</dcterms:modified>
</cp:coreProperties>
</file>